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047923" y="1783080"/>
            <a:ext cx="6095847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418283"/>
            <a:ext cx="1036289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立大志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551123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培养孩子好习惯·中篇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786323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9A96E"/>
                </a:solidFill>
                <a:latin typeface="Noto Sans CJK SC"/>
              </a:defRPr>
              <a:lnSpc>
                <a:spcPct val="120000"/>
              </a:lnSpc>
            </a:pPr>
            <a:r>
              <a:t>四层认知链：行为→动机→身份→意义→志向</a:t>
            </a:r>
          </a:p>
        </p:txBody>
      </p:sp>
      <p:sp>
        <p:nvSpPr>
          <p:cNvPr id="6" name="Oval 5"/>
          <p:cNvSpPr/>
          <p:nvPr/>
        </p:nvSpPr>
        <p:spPr>
          <a:xfrm>
            <a:off x="582152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595868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09584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623300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637016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57200"/>
            <a:ext cx="51206" cy="50292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5720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三大误区的共同答案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965960"/>
            <a:ext cx="100584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① 21天法、奖罚法、榜样法——都在回答怎么让孩子做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② 没有一个回答孩子为什么愿意做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③ 这篇从认知科学角度，一层一层往里看</a:t>
            </a:r>
          </a:p>
          <a:p>
            <a:pPr algn="l">
              <a:defRPr sz="2200" b="0">
                <a:solidFill>
                  <a:srgbClr val="B7791F"/>
                </a:solidFill>
                <a:latin typeface="Noto Sans CJK SC"/>
              </a:defRPr>
              <a:lnSpc>
                <a:spcPct val="200000"/>
              </a:lnSpc>
            </a:pPr>
            <a:r>
              <a:t>④ 越深越发现——所有持久好习惯，根在同一个地方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4572000"/>
            <a:ext cx="64008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行为背后是动机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5448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服从模式——耗电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外部动机 → 服从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KPI员工完成任务不创造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你在培养服从吗？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5448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投入模式——充电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内部动机 → 投入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有内驱力不需KPI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还是培养投入？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5448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80060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服从和投入，两种生命状态。一个是耗电，一个是充电。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30352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57200"/>
            <a:ext cx="51206" cy="502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5720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动机背后是身份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600200"/>
            <a:ext cx="6858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① 自决论三需求：自主性、胜任感、归属感——最核心是我自己的选择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② 身份不是贴上去的，是自己认领的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③ 习惯只是结果，身份才是原因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4160520"/>
            <a:ext cx="10362895" cy="1645920"/>
          </a:xfrm>
          <a:prstGeom prst="roundRect">
            <a:avLst>
              <a:gd name="adj" fmla="val 10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4251959"/>
            <a:ext cx="731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B7791F"/>
                </a:solidFill>
                <a:latin typeface="Noto Sans CJK SC"/>
              </a:defRPr>
              <a:lnSpc>
                <a:spcPct val="100000"/>
              </a:lnSpc>
            </a:pPr>
            <a:r>
              <a:t>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4526280"/>
            <a:ext cx="8686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没有一个监工在催我，是'我要成为什么样的人'在驱动我。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5212079"/>
            <a:ext cx="8686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64748B"/>
                </a:solidFill>
                <a:latin typeface="Noto Sans CJK SC"/>
              </a:defRPr>
              <a:lnSpc>
                <a:spcPct val="120000"/>
              </a:lnSpc>
            </a:pPr>
            <a:r>
              <a:t>——清华 吴京泰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11480"/>
            <a:ext cx="51206" cy="502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身份背后的意义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41732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① 埃里克森自我同一性：青春期核心任务回答我是谁、我想成为谁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② 没完成的孩子，智商再高内心也是飘的、散的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3063239"/>
            <a:ext cx="6858000" cy="1828800"/>
          </a:xfrm>
          <a:prstGeom prst="roundRect">
            <a:avLst>
              <a:gd name="adj" fmla="val 9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3063239"/>
            <a:ext cx="51206" cy="18288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3136391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真实案例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520439"/>
            <a:ext cx="6492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30000"/>
              </a:lnSpc>
            </a:pPr>
            <a:r>
              <a:t>7岁白血病孩子，两年半治疗中自学学业+航空航天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3977639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200" b="1">
                <a:solidFill>
                  <a:srgbClr val="B7791F"/>
                </a:solidFill>
                <a:latin typeface="Noto Sans CJK SC"/>
              </a:defRPr>
              <a:lnSpc>
                <a:spcPct val="100000"/>
              </a:lnSpc>
            </a:pPr>
            <a: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3040" y="4069079"/>
            <a:ext cx="5943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我要设计出中国最安全的飞机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349240"/>
            <a:ext cx="1091153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有了意义感，学习不是任务，是准备；枯燥不是折磨，是代价。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19169" y="5852159"/>
            <a:ext cx="9753356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320040"/>
            <a:ext cx="85340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意义之上是志向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822960"/>
            <a:ext cx="85340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64748B"/>
                </a:solidFill>
                <a:latin typeface="Noto Sans CJK SC"/>
              </a:defRPr>
              <a:lnSpc>
                <a:spcPct val="120000"/>
              </a:lnSpc>
            </a:pPr>
            <a:r>
              <a:t>四层认知链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5029200"/>
            <a:ext cx="2011680" cy="960120"/>
          </a:xfrm>
          <a:prstGeom prst="roundRect">
            <a:avLst>
              <a:gd name="adj" fmla="val 10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5029200"/>
            <a:ext cx="2011680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516636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20000"/>
              </a:lnSpc>
            </a:pPr>
            <a:r>
              <a:t>行为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553212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4748B"/>
                </a:solidFill>
                <a:latin typeface="Noto Sans CJK SC"/>
              </a:defRPr>
              <a:lnSpc>
                <a:spcPct val="120000"/>
              </a:lnSpc>
            </a:pPr>
            <a:r>
              <a:t>习惯表现</a:t>
            </a:r>
          </a:p>
        </p:txBody>
      </p:sp>
      <p:sp>
        <p:nvSpPr>
          <p:cNvPr id="8" name="Right Arrow 7"/>
          <p:cNvSpPr/>
          <p:nvPr/>
        </p:nvSpPr>
        <p:spPr>
          <a:xfrm rot="19800000">
            <a:off x="2514600" y="5417820"/>
            <a:ext cx="320040" cy="182880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2697480" y="3931920"/>
            <a:ext cx="2011680" cy="960120"/>
          </a:xfrm>
          <a:prstGeom prst="roundRect">
            <a:avLst>
              <a:gd name="adj" fmla="val 10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697480" y="3931920"/>
            <a:ext cx="2011680" cy="54864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834640" y="406908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动机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34640" y="443484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4748B"/>
                </a:solidFill>
                <a:latin typeface="Noto Sans CJK SC"/>
              </a:defRPr>
              <a:lnSpc>
                <a:spcPct val="120000"/>
              </a:lnSpc>
            </a:pPr>
            <a:r>
              <a:t>外部 / 内部</a:t>
            </a:r>
          </a:p>
        </p:txBody>
      </p:sp>
      <p:sp>
        <p:nvSpPr>
          <p:cNvPr id="13" name="Right Arrow 12"/>
          <p:cNvSpPr/>
          <p:nvPr/>
        </p:nvSpPr>
        <p:spPr>
          <a:xfrm rot="19800000">
            <a:off x="4663440" y="4320540"/>
            <a:ext cx="320040" cy="182880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4846320" y="2834640"/>
            <a:ext cx="2011680" cy="960120"/>
          </a:xfrm>
          <a:prstGeom prst="roundRect">
            <a:avLst>
              <a:gd name="adj" fmla="val 10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846320" y="2834640"/>
            <a:ext cx="201168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983480" y="297180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1D4ED8"/>
                </a:solidFill>
                <a:latin typeface="Noto Sans CJK SC"/>
              </a:defRPr>
              <a:lnSpc>
                <a:spcPct val="120000"/>
              </a:lnSpc>
            </a:pPr>
            <a:r>
              <a:t>身份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333756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4748B"/>
                </a:solidFill>
                <a:latin typeface="Noto Sans CJK SC"/>
              </a:defRPr>
              <a:lnSpc>
                <a:spcPct val="120000"/>
              </a:lnSpc>
            </a:pPr>
            <a:r>
              <a:t>我是谁</a:t>
            </a:r>
          </a:p>
        </p:txBody>
      </p:sp>
      <p:sp>
        <p:nvSpPr>
          <p:cNvPr id="18" name="Right Arrow 17"/>
          <p:cNvSpPr/>
          <p:nvPr/>
        </p:nvSpPr>
        <p:spPr>
          <a:xfrm rot="19800000">
            <a:off x="6812280" y="3223260"/>
            <a:ext cx="320040" cy="182880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6995160" y="1737360"/>
            <a:ext cx="2011680" cy="960120"/>
          </a:xfrm>
          <a:prstGeom prst="roundRect">
            <a:avLst>
              <a:gd name="adj" fmla="val 10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995160" y="1737360"/>
            <a:ext cx="2011680" cy="54864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132320" y="1874519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意义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32320" y="224028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4748B"/>
                </a:solidFill>
                <a:latin typeface="Noto Sans CJK SC"/>
              </a:defRPr>
              <a:lnSpc>
                <a:spcPct val="120000"/>
              </a:lnSpc>
            </a:pPr>
            <a:r>
              <a:t>为什么活着</a:t>
            </a:r>
          </a:p>
        </p:txBody>
      </p:sp>
      <p:sp>
        <p:nvSpPr>
          <p:cNvPr id="23" name="Right Arrow 22"/>
          <p:cNvSpPr/>
          <p:nvPr/>
        </p:nvSpPr>
        <p:spPr>
          <a:xfrm rot="19800000">
            <a:off x="8961120" y="2125979"/>
            <a:ext cx="320040" cy="182880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9144000" y="640080"/>
            <a:ext cx="2011680" cy="960120"/>
          </a:xfrm>
          <a:prstGeom prst="roundRect">
            <a:avLst>
              <a:gd name="adj" fmla="val 10000"/>
            </a:avLst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281160" y="749808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志向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281160" y="114300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我要成为什么样的人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" y="5120640"/>
            <a:ext cx="10911535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习惯是战术，志向是战略。志向对了，习惯会自己长出来。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623559"/>
            <a:ext cx="5943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64748B"/>
                </a:solidFill>
                <a:latin typeface="Noto Sans CJK SC"/>
              </a:defRPr>
              <a:lnSpc>
                <a:spcPct val="120000"/>
              </a:lnSpc>
            </a:pPr>
            <a:r>
              <a:t>早起不催、专注不盯、阅读不逼——一切只是成为那个人的过程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640080"/>
            <a:ext cx="85340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差别有多大？</a:t>
            </a:r>
          </a:p>
        </p:txBody>
      </p:sp>
      <p:sp>
        <p:nvSpPr>
          <p:cNvPr id="3" name="Rectangle 2"/>
          <p:cNvSpPr/>
          <p:nvPr/>
        </p:nvSpPr>
        <p:spPr>
          <a:xfrm>
            <a:off x="3962300" y="1188719"/>
            <a:ext cx="4267093" cy="51206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754" y="2126894"/>
            <a:ext cx="7924601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① 从行为到志向，一条完整认知链已看清</a:t>
            </a:r>
          </a:p>
          <a:p>
            <a:pPr algn="l">
              <a:defRPr sz="2200" b="0">
                <a:solidFill>
                  <a:srgbClr val="B7791F"/>
                </a:solidFill>
                <a:latin typeface="Noto Sans CJK SC"/>
              </a:defRPr>
              <a:lnSpc>
                <a:spcPct val="200000"/>
              </a:lnSpc>
            </a:pPr>
            <a:r>
              <a:t>② 差别到底多大</a:t>
            </a:r>
          </a:p>
          <a:p>
            <a:pPr algn="l">
              <a:defRPr sz="2200" b="0">
                <a:solidFill>
                  <a:srgbClr val="1D4ED8"/>
                </a:solidFill>
                <a:latin typeface="Noto Sans CJK SC"/>
              </a:defRPr>
              <a:lnSpc>
                <a:spcPct val="200000"/>
              </a:lnSpc>
            </a:pPr>
            <a:r>
              <a:t>③ 比你想象的大得多</a:t>
            </a:r>
          </a:p>
          <a:p>
            <a:pPr algn="l">
              <a:defRPr sz="2200" b="1">
                <a:solidFill>
                  <a:srgbClr val="B7791F"/>
                </a:solidFill>
                <a:latin typeface="Noto Sans CJK SC"/>
              </a:defRPr>
              <a:lnSpc>
                <a:spcPct val="200000"/>
              </a:lnSpc>
            </a:pPr>
            <a:r>
              <a:t>④ 我们进入下篇 ▶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754" y="3178454"/>
            <a:ext cx="32004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19169" y="6400800"/>
            <a:ext cx="9753356" cy="12801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